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1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56858-E04D-4805-95B3-02437650B7E1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45750-EA3C-432C-A6CF-5AE4310797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80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745750-EA3C-432C-A6CF-5AE4310797F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9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0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17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11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27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15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60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29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32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39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1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109A5-7BC9-4501-936C-235C1E676E6B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CC071-CD7E-47F1-953C-73B605B523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49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61921" cy="6599201"/>
          </a:xfrm>
        </p:spPr>
        <p:txBody>
          <a:bodyPr/>
          <a:lstStyle/>
          <a:p>
            <a:pPr algn="ctr"/>
            <a:r>
              <a:rPr lang="kk-KZ" sz="3200" b="1" dirty="0" smtClean="0">
                <a:solidFill>
                  <a:srgbClr val="7030A0"/>
                </a:solidFill>
              </a:rPr>
              <a:t>ӘЛ-ФАРАБИ АТЫНДАҒЫ ҚАЗАҚ ҰЛТТЫҚ УНИВЕРСИТЕТІ </a:t>
            </a:r>
            <a:r>
              <a:rPr lang="kk-KZ" b="1" dirty="0">
                <a:solidFill>
                  <a:srgbClr val="7030A0"/>
                </a:solidFill>
              </a:rPr>
              <a:t/>
            </a:r>
            <a:br>
              <a:rPr lang="kk-KZ" b="1" dirty="0">
                <a:solidFill>
                  <a:srgbClr val="7030A0"/>
                </a:solidFill>
              </a:rPr>
            </a:br>
            <a:r>
              <a:rPr lang="kk-KZ" b="1" dirty="0" smtClean="0">
                <a:solidFill>
                  <a:srgbClr val="7030A0"/>
                </a:solidFill>
              </a:rPr>
              <a:t/>
            </a:r>
            <a:br>
              <a:rPr lang="kk-KZ" b="1" dirty="0" smtClean="0">
                <a:solidFill>
                  <a:srgbClr val="7030A0"/>
                </a:solidFill>
              </a:rPr>
            </a:br>
            <a:r>
              <a:rPr lang="kk-KZ" b="1" dirty="0">
                <a:solidFill>
                  <a:srgbClr val="7030A0"/>
                </a:solidFill>
              </a:rPr>
              <a:t/>
            </a:r>
            <a:br>
              <a:rPr lang="kk-KZ" b="1" dirty="0">
                <a:solidFill>
                  <a:srgbClr val="7030A0"/>
                </a:solidFill>
              </a:rPr>
            </a:br>
            <a:r>
              <a:rPr lang="kk-KZ" b="1" dirty="0" smtClean="0">
                <a:solidFill>
                  <a:srgbClr val="7030A0"/>
                </a:solidFill>
              </a:rPr>
              <a:t>УӘЖДЕМЕ ЖӘНЕ АТАУ ТЕОРИЯСЫ</a:t>
            </a:r>
            <a:br>
              <a:rPr lang="kk-KZ" b="1" dirty="0" smtClean="0">
                <a:solidFill>
                  <a:srgbClr val="7030A0"/>
                </a:solidFill>
              </a:rPr>
            </a:br>
            <a:r>
              <a:rPr lang="kk-KZ" b="1" dirty="0">
                <a:solidFill>
                  <a:srgbClr val="7030A0"/>
                </a:solidFill>
              </a:rPr>
              <a:t/>
            </a:r>
            <a:br>
              <a:rPr lang="kk-KZ" b="1" dirty="0">
                <a:solidFill>
                  <a:srgbClr val="7030A0"/>
                </a:solidFill>
              </a:rPr>
            </a:br>
            <a:r>
              <a:rPr lang="kk-KZ" b="1" dirty="0" smtClean="0">
                <a:solidFill>
                  <a:srgbClr val="7030A0"/>
                </a:solidFill>
              </a:rPr>
              <a:t/>
            </a:r>
            <a:br>
              <a:rPr lang="kk-KZ" b="1" dirty="0" smtClean="0">
                <a:solidFill>
                  <a:srgbClr val="7030A0"/>
                </a:solidFill>
              </a:rPr>
            </a:br>
            <a:r>
              <a:rPr lang="kk-KZ" sz="2000" b="1" dirty="0" smtClean="0">
                <a:solidFill>
                  <a:srgbClr val="7030A0"/>
                </a:solidFill>
              </a:rPr>
              <a:t>3-ДӘРІС</a:t>
            </a:r>
            <a:br>
              <a:rPr lang="kk-KZ" sz="2000" b="1" dirty="0" smtClean="0">
                <a:solidFill>
                  <a:srgbClr val="7030A0"/>
                </a:solidFill>
              </a:rPr>
            </a:br>
            <a:r>
              <a:rPr lang="kk-KZ" sz="2000" b="1" dirty="0">
                <a:solidFill>
                  <a:srgbClr val="7030A0"/>
                </a:solidFill>
              </a:rPr>
              <a:t/>
            </a:r>
            <a:br>
              <a:rPr lang="kk-KZ" sz="2000" b="1" dirty="0">
                <a:solidFill>
                  <a:srgbClr val="7030A0"/>
                </a:solidFill>
              </a:rPr>
            </a:br>
            <a:r>
              <a:rPr lang="kk-KZ" sz="2000" b="1" dirty="0" smtClean="0">
                <a:solidFill>
                  <a:srgbClr val="7030A0"/>
                </a:solidFill>
              </a:rPr>
              <a:t/>
            </a:r>
            <a:br>
              <a:rPr lang="kk-KZ" sz="2000" b="1" dirty="0" smtClean="0">
                <a:solidFill>
                  <a:srgbClr val="7030A0"/>
                </a:solidFill>
              </a:rPr>
            </a:br>
            <a:r>
              <a:rPr lang="kk-KZ" sz="2000" b="1" dirty="0">
                <a:solidFill>
                  <a:srgbClr val="7030A0"/>
                </a:solidFill>
              </a:rPr>
              <a:t/>
            </a:r>
            <a:br>
              <a:rPr lang="kk-KZ" sz="2000" b="1" dirty="0">
                <a:solidFill>
                  <a:srgbClr val="7030A0"/>
                </a:solidFill>
              </a:rPr>
            </a:br>
            <a:r>
              <a:rPr lang="kk-KZ" sz="2000" b="1" dirty="0" smtClean="0">
                <a:solidFill>
                  <a:srgbClr val="7030A0"/>
                </a:solidFill>
              </a:rPr>
              <a:t> Профессор Анар Бекмырзақызы Салқынбай</a:t>
            </a:r>
            <a:br>
              <a:rPr lang="kk-KZ" sz="2000" b="1" dirty="0" smtClean="0">
                <a:solidFill>
                  <a:srgbClr val="7030A0"/>
                </a:solidFill>
              </a:rPr>
            </a:br>
            <a:r>
              <a:rPr lang="kk-KZ" sz="2000" b="1" dirty="0">
                <a:solidFill>
                  <a:srgbClr val="7030A0"/>
                </a:solidFill>
              </a:rPr>
              <a:t/>
            </a:r>
            <a:br>
              <a:rPr lang="kk-KZ" sz="2000" b="1" dirty="0">
                <a:solidFill>
                  <a:srgbClr val="7030A0"/>
                </a:solidFill>
              </a:rPr>
            </a:br>
            <a:r>
              <a:rPr lang="kk-KZ" sz="2000" b="1" dirty="0" smtClean="0">
                <a:solidFill>
                  <a:srgbClr val="7030A0"/>
                </a:solidFill>
              </a:rPr>
              <a:t/>
            </a:r>
            <a:br>
              <a:rPr lang="kk-KZ" sz="2000" b="1" dirty="0" smtClean="0">
                <a:solidFill>
                  <a:srgbClr val="7030A0"/>
                </a:solidFill>
              </a:rPr>
            </a:br>
            <a:r>
              <a:rPr lang="kk-KZ" sz="2000" b="1" dirty="0">
                <a:solidFill>
                  <a:srgbClr val="7030A0"/>
                </a:solidFill>
              </a:rPr>
              <a:t/>
            </a:r>
            <a:br>
              <a:rPr lang="kk-KZ" sz="2000" b="1" dirty="0">
                <a:solidFill>
                  <a:srgbClr val="7030A0"/>
                </a:solidFill>
              </a:rPr>
            </a:b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94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36130"/>
          </a:xfrm>
        </p:spPr>
        <p:txBody>
          <a:bodyPr/>
          <a:lstStyle/>
          <a:p>
            <a:r>
              <a:rPr lang="ru-RU" b="1" dirty="0" smtClean="0"/>
              <a:t>ЗАТ      </a:t>
            </a:r>
            <a:r>
              <a:rPr lang="ru-RU" sz="2800" b="1" dirty="0" smtClean="0"/>
              <a:t>УӘЖ</a:t>
            </a:r>
            <a:r>
              <a:rPr lang="ru-RU" b="1" dirty="0" smtClean="0"/>
              <a:t>         ҰҒЫМ                 МАҒЫНА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                                   </a:t>
            </a:r>
            <a:br>
              <a:rPr lang="ru-RU" b="1" dirty="0" smtClean="0"/>
            </a:br>
            <a:r>
              <a:rPr lang="ru-RU" b="1" dirty="0" smtClean="0"/>
              <a:t>                            АТАУ</a:t>
            </a:r>
            <a:endParaRPr lang="ru-RU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2409374" y="2152588"/>
            <a:ext cx="1135117" cy="15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6096000" y="2197318"/>
            <a:ext cx="1497724" cy="157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5896303" y="2506717"/>
            <a:ext cx="2222938" cy="13400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1781503" y="2506717"/>
            <a:ext cx="3074276" cy="1340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928527" y="2246093"/>
            <a:ext cx="2096813" cy="482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16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1698" y="2112607"/>
            <a:ext cx="103921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800" dirty="0"/>
              <a:t>Уәждеме үдерісі – жаңа мағыналы туынды сөздің жасалу, қалыптасу үдерісі үстінде болатын күрделі құбылыс.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704330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2171" y="-159306"/>
            <a:ext cx="1188982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42925" algn="l"/>
              </a:tabLst>
            </a:pPr>
            <a:r>
              <a:rPr lang="kk-KZ" sz="36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Жаңа номинативті атау жасалу үшін: </a:t>
            </a:r>
            <a:endParaRPr lang="ru-RU" sz="36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2925" algn="l"/>
              </a:tabLst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сөзге немесе атауға деген объективті тілдік қажеттілік болуы;</a:t>
            </a: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2925" algn="l"/>
              </a:tabLst>
            </a:pPr>
            <a:r>
              <a:rPr lang="kk-KZ" sz="36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денотаттың</a:t>
            </a: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номинативтік белгілері қарапайым не күрделі сипатта адам танымында қабылданып, ол туралы ұғым қалыптасу керек; </a:t>
            </a: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2925" algn="l"/>
              </a:tabLst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қалыптасқан ұғымды атау үшін ұқсас сөздер мен атаулар іріктеледі; </a:t>
            </a:r>
            <a:endParaRPr lang="ru-RU" sz="3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2925" algn="l"/>
              </a:tabLst>
            </a:pPr>
            <a:r>
              <a:rPr lang="kk-KZ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іріктелген атау туынды сөздің себепші негізі болады, себепші негіз бен туынды сөз арасында мағыналық және тұлғалық қатынас орнайды. 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21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6847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Сыртқы ұқсастық арқылы да жаңа атау жасалады. Бұндай негізделу көбінесе, нысанның түрімен, түсімен байланысты аталады. Мысалы: </a:t>
            </a:r>
            <a:r>
              <a:rPr lang="kk-K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аймүйіз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ақбалық, </a:t>
            </a:r>
            <a:r>
              <a:rPr lang="kk-K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жезкиік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сұржылан, ақмарал, қызыл балық, алақұмай, </a:t>
            </a:r>
            <a:r>
              <a:rPr lang="kk-K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алақоңыз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аққу, аққурай, ақжелкен, ақбөкен, ақбас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006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93785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/>
              <a:t/>
            </a:r>
            <a:br>
              <a:rPr lang="kk-KZ" dirty="0"/>
            </a:br>
            <a:r>
              <a:rPr lang="kk-KZ" dirty="0" smtClean="0">
                <a:solidFill>
                  <a:srgbClr val="C00000"/>
                </a:solidFill>
              </a:rPr>
              <a:t>Заттың маңызды белгісі мен </a:t>
            </a:r>
            <a:r>
              <a:rPr lang="kk-KZ" dirty="0">
                <a:solidFill>
                  <a:srgbClr val="C00000"/>
                </a:solidFill>
              </a:rPr>
              <a:t>і</a:t>
            </a:r>
            <a:r>
              <a:rPr lang="kk-KZ" dirty="0" smtClean="0">
                <a:solidFill>
                  <a:srgbClr val="C00000"/>
                </a:solidFill>
              </a:rPr>
              <a:t>шкі ұғымдық жақындық арқылы: </a:t>
            </a:r>
            <a:br>
              <a:rPr lang="kk-KZ" dirty="0" smtClean="0">
                <a:solidFill>
                  <a:srgbClr val="C00000"/>
                </a:solidFill>
              </a:rPr>
            </a:b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 – </a:t>
            </a:r>
            <a:r>
              <a:rPr lang="kk-K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kk-KZ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айналу, айналма, айналайын,айналыс, айна,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анық, айқын, айқыш, айғақ, айбар, айнадай, айна - қол айна, айқындау, айқындама, анықтау, </a:t>
            </a:r>
            <a:r>
              <a:rPr lang="kk-K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анықтау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анықтама, </a:t>
            </a:r>
            <a:r>
              <a:rPr lang="kk-K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айғақшы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айғақтау,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айқыш-ұйқыш, </a:t>
            </a: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айналғыш, айналдырғыш, айналдырған, айналмақ, айналмау, аймалау, айналайын, айналушы, айналсоқтау, айналушылық, айналуы, айналусыз, айналшық, айналыс, айналысу, айналысушы, айналым.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295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94380"/>
            <a:ext cx="10515600" cy="2330779"/>
          </a:xfrm>
        </p:spPr>
        <p:txBody>
          <a:bodyPr/>
          <a:lstStyle/>
          <a:p>
            <a:r>
              <a:rPr lang="kk-KZ" b="1" dirty="0" smtClean="0">
                <a:solidFill>
                  <a:srgbClr val="00B050"/>
                </a:solidFill>
              </a:rPr>
              <a:t>Сабырмен тыңдағандарыңызға </a:t>
            </a:r>
            <a:r>
              <a:rPr lang="kk-KZ" b="1" dirty="0" err="1" smtClean="0">
                <a:solidFill>
                  <a:srgbClr val="00B050"/>
                </a:solidFill>
              </a:rPr>
              <a:t>рақымет</a:t>
            </a:r>
            <a:r>
              <a:rPr lang="kk-KZ" b="1" dirty="0" smtClean="0">
                <a:solidFill>
                  <a:srgbClr val="00B050"/>
                </a:solidFill>
              </a:rPr>
              <a:t>! 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41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8731" y="173420"/>
            <a:ext cx="11130455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АТАУ құрылымы мен орындалу үдерісін тіл білімінде мынадай «үштік» қатынаспен анықтау дәстүрі бар:  </a:t>
            </a:r>
            <a:r>
              <a:rPr lang="kk-KZ" sz="4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kk-KZ" sz="4400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реалия</a:t>
            </a:r>
            <a:r>
              <a:rPr lang="kk-KZ" sz="44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ұғым - есім» </a:t>
            </a:r>
          </a:p>
          <a:p>
            <a:pPr algn="just">
              <a:spcAft>
                <a:spcPts val="0"/>
              </a:spcAft>
            </a:pPr>
            <a:r>
              <a:rPr lang="kk-KZ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Реалия</a:t>
            </a: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атаудың </a:t>
            </a:r>
            <a:r>
              <a:rPr lang="kk-KZ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денотаты</a:t>
            </a: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яғни номинация үдерісінде атаумен белгіленген зат пен құбылыстың белгілерінің жиынтығы. </a:t>
            </a:r>
          </a:p>
          <a:p>
            <a:pPr algn="just">
              <a:spcAft>
                <a:spcPts val="0"/>
              </a:spcAft>
            </a:pP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Ұғым – атаудың </a:t>
            </a:r>
            <a:r>
              <a:rPr lang="kk-KZ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сигнификаты</a:t>
            </a: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АТАУ - тілдік танымдағы дыбыстық қатар. Есім </a:t>
            </a:r>
            <a:r>
              <a:rPr lang="kk-KZ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сигнификаты</a:t>
            </a: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kk-KZ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денотаттың</a:t>
            </a:r>
            <a:r>
              <a:rPr lang="kk-KZ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қарым-қатынасы арқылы номинациялық атау жасалады. </a:t>
            </a:r>
            <a:endParaRPr lang="ru-RU" sz="3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586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56847"/>
          </a:xfrm>
        </p:spPr>
        <p:txBody>
          <a:bodyPr>
            <a:normAutofit/>
          </a:bodyPr>
          <a:lstStyle/>
          <a:p>
            <a:r>
              <a:rPr lang="kk-KZ" dirty="0"/>
              <a:t>«Ойлау - тіл - қарым-қатынас» - </a:t>
            </a:r>
            <a:r>
              <a:rPr lang="kk-KZ" dirty="0" smtClean="0"/>
              <a:t>тілдің </a:t>
            </a:r>
            <a:r>
              <a:rPr lang="kk-KZ" dirty="0"/>
              <a:t>өмір сүруінің негізі. </a:t>
            </a: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Ойлау </a:t>
            </a:r>
            <a:r>
              <a:rPr lang="kk-KZ" dirty="0"/>
              <a:t>мен объективті шындық арасындағы өзара байланыс мәселесін  тіл мен адамды қоршаған табиғи ортадағы заттар мен құбылыстардың арасындағы байланыс мәселесін туғызады.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101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655" y="1443840"/>
            <a:ext cx="111961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Атау жасау үдерісі – </a:t>
            </a:r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Уақытқа  тәуелді. </a:t>
            </a:r>
          </a:p>
          <a:p>
            <a:pPr algn="just">
              <a:spcAft>
                <a:spcPts val="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Сөз, номинациялық атау - зат пен құбылыстың негізгі белгілерін танытатын ұғымның қалыптасуы нәтижесінде жасалады.</a:t>
            </a:r>
          </a:p>
          <a:p>
            <a:pPr algn="just">
              <a:spcAft>
                <a:spcPts val="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Бұл номинативті белгі - тек осы номинациялық атау үшін маңызды, басқа мағыналық жағынан ұқсас атаулар үшін маңызды емес, тек қосымша белгі болады. </a:t>
            </a:r>
          </a:p>
          <a:p>
            <a:pPr algn="just">
              <a:spcAft>
                <a:spcPts val="0"/>
              </a:spcAft>
            </a:pPr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Номинациялық атау - заттың не құбылыстың қасиеті мен сапасы, белгісі туралы қалыптасқан ұғым мен түсінікті атап көрсетеді, таңбалайды.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91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82869" y="1497724"/>
            <a:ext cx="1034217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Бірнеше маңызды белгіні таңбалау  қажеттігі зат пен құбылыстың ішкі қасиеті мен мәнінің адам баласына бірте-бірте танылатындығы </a:t>
            </a:r>
            <a:r>
              <a:rPr lang="kk-KZ" sz="40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-өмірге</a:t>
            </a:r>
            <a:r>
              <a:rPr lang="kk-KZ" sz="4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синонимдес сөздерді әкеледі. 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512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67559" y="1277004"/>
            <a:ext cx="112092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/>
              <a:t>Еуропалық</a:t>
            </a:r>
            <a:r>
              <a:rPr lang="ru-RU" sz="4000" dirty="0" smtClean="0"/>
              <a:t> </a:t>
            </a:r>
            <a:r>
              <a:rPr lang="ru-RU" sz="4000" dirty="0" err="1" smtClean="0"/>
              <a:t>лингвистердің</a:t>
            </a:r>
            <a:r>
              <a:rPr lang="ru-RU" sz="4000" dirty="0" smtClean="0"/>
              <a:t> </a:t>
            </a:r>
            <a:r>
              <a:rPr lang="ru-RU" sz="4000" dirty="0" err="1" smtClean="0"/>
              <a:t>көпшілігі</a:t>
            </a:r>
            <a:r>
              <a:rPr lang="ru-RU" sz="4000" dirty="0" smtClean="0"/>
              <a:t> </a:t>
            </a:r>
            <a:r>
              <a:rPr lang="ru-RU" sz="4000" dirty="0" err="1" smtClean="0"/>
              <a:t>зат</a:t>
            </a:r>
            <a:r>
              <a:rPr lang="ru-RU" sz="4000" dirty="0" smtClean="0"/>
              <a:t> пен </a:t>
            </a:r>
            <a:r>
              <a:rPr lang="ru-RU" sz="4000" dirty="0" err="1" smtClean="0"/>
              <a:t>атау</a:t>
            </a:r>
            <a:r>
              <a:rPr lang="ru-RU" sz="4000" dirty="0" smtClean="0"/>
              <a:t> </a:t>
            </a:r>
            <a:r>
              <a:rPr lang="ru-RU" sz="4000" dirty="0" err="1" smtClean="0"/>
              <a:t>арасындағы</a:t>
            </a:r>
            <a:r>
              <a:rPr lang="ru-RU" sz="4000" dirty="0" smtClean="0"/>
              <a:t> </a:t>
            </a:r>
            <a:r>
              <a:rPr lang="ru-RU" sz="4000" dirty="0" err="1" smtClean="0"/>
              <a:t>байланысты</a:t>
            </a:r>
            <a:r>
              <a:rPr lang="ru-RU" sz="4000" dirty="0" smtClean="0"/>
              <a:t> </a:t>
            </a:r>
            <a:r>
              <a:rPr lang="ru-RU" sz="4000" dirty="0" err="1" smtClean="0"/>
              <a:t>мойындамайды</a:t>
            </a:r>
            <a:r>
              <a:rPr lang="ru-RU" sz="4000" dirty="0" smtClean="0"/>
              <a:t> </a:t>
            </a:r>
          </a:p>
          <a:p>
            <a:r>
              <a:rPr lang="ru-RU" sz="4000" dirty="0" smtClean="0"/>
              <a:t>(Г. Стерн, И. </a:t>
            </a:r>
            <a:r>
              <a:rPr lang="ru-RU" sz="4000" dirty="0" err="1" smtClean="0"/>
              <a:t>Ричардс</a:t>
            </a:r>
            <a:r>
              <a:rPr lang="ru-RU" sz="4000" dirty="0" smtClean="0"/>
              <a:t>, </a:t>
            </a:r>
            <a:r>
              <a:rPr lang="ru-RU" sz="4000" dirty="0" err="1" smtClean="0"/>
              <a:t>К.Огден</a:t>
            </a:r>
            <a:r>
              <a:rPr lang="ru-RU" sz="4000" dirty="0" smtClean="0"/>
              <a:t>, В.А. Звягинцев, А.А. Новиков, Г. Фреге, С. Ульман, Ю.С. Степанов </a:t>
            </a:r>
            <a:r>
              <a:rPr lang="ru-RU" sz="4000" dirty="0" err="1" smtClean="0"/>
              <a:t>т.б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8158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5737" y="1094628"/>
            <a:ext cx="100741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 smtClean="0"/>
              <a:t>Еуропа</a:t>
            </a:r>
            <a:r>
              <a:rPr lang="ru-RU" sz="4000" dirty="0" smtClean="0"/>
              <a:t> </a:t>
            </a:r>
            <a:r>
              <a:rPr lang="ru-RU" sz="4000" dirty="0" err="1" smtClean="0"/>
              <a:t>ғалымдары</a:t>
            </a:r>
            <a:r>
              <a:rPr lang="ru-RU" sz="4000" dirty="0" smtClean="0"/>
              <a:t> </a:t>
            </a:r>
            <a:r>
              <a:rPr lang="ru-RU" sz="4000" dirty="0" err="1" smtClean="0"/>
              <a:t>ішінде</a:t>
            </a:r>
            <a:r>
              <a:rPr lang="ru-RU" sz="4000" dirty="0" smtClean="0"/>
              <a:t> </a:t>
            </a:r>
            <a:r>
              <a:rPr lang="ru-RU" sz="4000" dirty="0" err="1" smtClean="0"/>
              <a:t>сөз</a:t>
            </a:r>
            <a:r>
              <a:rPr lang="ru-RU" sz="4000" dirty="0" smtClean="0"/>
              <a:t> бен референт </a:t>
            </a:r>
            <a:r>
              <a:rPr lang="ru-RU" sz="4000" dirty="0" err="1" smtClean="0"/>
              <a:t>арасында</a:t>
            </a:r>
            <a:r>
              <a:rPr lang="ru-RU" sz="4000" dirty="0" smtClean="0"/>
              <a:t> </a:t>
            </a:r>
            <a:r>
              <a:rPr lang="ru-RU" sz="4000" dirty="0" err="1" smtClean="0"/>
              <a:t>байланыс</a:t>
            </a:r>
            <a:r>
              <a:rPr lang="ru-RU" sz="4000" dirty="0" smtClean="0"/>
              <a:t> бар деп </a:t>
            </a:r>
            <a:r>
              <a:rPr lang="ru-RU" sz="4000" dirty="0" err="1" smtClean="0"/>
              <a:t>есептеп</a:t>
            </a:r>
            <a:r>
              <a:rPr lang="ru-RU" sz="4000" dirty="0" smtClean="0"/>
              <a:t>, </a:t>
            </a:r>
          </a:p>
          <a:p>
            <a:r>
              <a:rPr lang="ru-RU" sz="4000" dirty="0" smtClean="0"/>
              <a:t>К. Огден мен И. </a:t>
            </a:r>
            <a:r>
              <a:rPr lang="ru-RU" sz="4000" dirty="0" err="1" smtClean="0"/>
              <a:t>Ричардстың</a:t>
            </a:r>
            <a:r>
              <a:rPr lang="ru-RU" sz="4000" dirty="0" smtClean="0"/>
              <a:t>  </a:t>
            </a:r>
            <a:r>
              <a:rPr lang="ru-RU" sz="4000" dirty="0" err="1" smtClean="0"/>
              <a:t>семантикалық</a:t>
            </a:r>
            <a:r>
              <a:rPr lang="ru-RU" sz="4000" dirty="0" smtClean="0"/>
              <a:t>  </a:t>
            </a:r>
            <a:r>
              <a:rPr lang="ru-RU" sz="4000" dirty="0" err="1" smtClean="0"/>
              <a:t>үшбұрышындағы</a:t>
            </a:r>
            <a:r>
              <a:rPr lang="ru-RU" sz="4000" dirty="0" smtClean="0"/>
              <a:t>  </a:t>
            </a:r>
            <a:r>
              <a:rPr lang="ru-RU" sz="4000" dirty="0" err="1" smtClean="0"/>
              <a:t>сызықтарға</a:t>
            </a:r>
            <a:r>
              <a:rPr lang="ru-RU" sz="4000" dirty="0" smtClean="0"/>
              <a:t> </a:t>
            </a:r>
            <a:r>
              <a:rPr lang="ru-RU" sz="4000" dirty="0" err="1" smtClean="0"/>
              <a:t>өздігінен</a:t>
            </a:r>
            <a:r>
              <a:rPr lang="ru-RU" sz="4000" dirty="0" smtClean="0"/>
              <a:t> </a:t>
            </a:r>
            <a:r>
              <a:rPr lang="ru-RU" sz="4000" dirty="0" err="1" smtClean="0"/>
              <a:t>түзету</a:t>
            </a:r>
            <a:r>
              <a:rPr lang="ru-RU" sz="4000" dirty="0" smtClean="0"/>
              <a:t> </a:t>
            </a:r>
            <a:r>
              <a:rPr lang="ru-RU" sz="4000" dirty="0" err="1" smtClean="0"/>
              <a:t>енгізген</a:t>
            </a:r>
            <a:r>
              <a:rPr lang="ru-RU" sz="4000" dirty="0" smtClean="0"/>
              <a:t> К.А. </a:t>
            </a:r>
            <a:r>
              <a:rPr lang="ru-RU" sz="4000" dirty="0" err="1" smtClean="0"/>
              <a:t>Аллендорф</a:t>
            </a:r>
            <a:r>
              <a:rPr lang="ru-RU" sz="4000" dirty="0" smtClean="0"/>
              <a:t>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63154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35874" y="1690688"/>
            <a:ext cx="1071792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К.А. </a:t>
            </a:r>
            <a:r>
              <a:rPr lang="kk-KZ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Аллендорф</a:t>
            </a:r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kk-KZ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Значение</a:t>
            </a:r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kk-KZ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изменение</a:t>
            </a:r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значений</a:t>
            </a:r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kk-KZ" sz="4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</a:t>
            </a:r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атты еңбегінде  «Үшбұрыштың барлық жағы да жабық», - деп пайымдап, зат пен атау арасында байланыс бар деген тұжырым айтады.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72769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1891" y="709448"/>
            <a:ext cx="115876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М. Оразов зат пен атау арасында болатын байланысты былайша пайымдайды: «Сөз бен затты байланыстырып тұратын ұғым бар. Дыбыстық комплекс пен мағына ұғымды жалпыланған бейне арқылы объективті дүниемен, ондағы заттармен, құбылыстармен байланыстырып жатады».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787246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449</Words>
  <Application>Microsoft Office PowerPoint</Application>
  <PresentationFormat>Широкоэкранный</PresentationFormat>
  <Paragraphs>28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Тема Office</vt:lpstr>
      <vt:lpstr>ӘЛ-ФАРАБИ АТЫНДАҒЫ ҚАЗАҚ ҰЛТТЫҚ УНИВЕРСИТЕТІ    УӘЖДЕМЕ ЖӘНЕ АТАУ ТЕОРИЯСЫ   3-ДӘРІС     Профессор Анар Бекмырзақызы Салқынбай    </vt:lpstr>
      <vt:lpstr>Презентация PowerPoint</vt:lpstr>
      <vt:lpstr>«Ойлау - тіл - қарым-қатынас» - тілдің өмір сүруінің негізі.  Ойлау мен объективті шындық арасындағы өзара байланыс мәселесін  тіл мен адамды қоршаған табиғи ортадағы заттар мен құбылыстардың арасындағы байланыс мәселесін туғызады.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ЗАТ      УӘЖ         ҰҒЫМ                 МАҒЫНА                                                                      АТАУ</vt:lpstr>
      <vt:lpstr>Презентация PowerPoint</vt:lpstr>
      <vt:lpstr>Презентация PowerPoint</vt:lpstr>
      <vt:lpstr>Сыртқы ұқсастық арқылы да жаңа атау жасалады. Бұндай негізделу көбінесе, нысанның түрімен, түсімен байланысты аталады. Мысалы: аймүйіз, ақбалық, жезкиік, сұржылан, ақмарал, қызыл балық, алақұмай, алақоңыз, аққу, аққурай, ақжелкен, ақбөкен, ақбас т.</vt:lpstr>
      <vt:lpstr>  Заттың маңызды белгісі мен ішкі ұғымдық жақындық арқылы:  Ай – ай – ай - айналу, айналма, айналайын,айналыс, айна, анық, айқын, айқыш, айғақ, айбар, айнадай, айна - қол айна, айқындау, айқындама, анықтау, анықтау, анықтама, айғақшы, айғақтау, айқыш-ұйқыш, айналғыш, айналдырғыш, айналдырған, айналмақ, айналмау, аймалау, айналайын, айналушы, айналсоқтау, айналушылық, айналуы, айналусыз, айналшық, айналыс, айналысу, айналысушы, айналым.    </vt:lpstr>
      <vt:lpstr>Сабырмен тыңдағандарыңызға рақымет!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ӘЛ-ФАРАБИ АТЫНДАҒЫ ҚАЗАҚ ҰЛТТЫҚ УНИВЕРСИТЕТІ    УӘЖДЕМЕ ЖӘНЕ АТАУ ТЕОРИЯСЫ   3-ДӘРІС     Профессор Анар Бекмырзақызы Салқынбай    </dc:title>
  <dc:creator>Anar Salkinbay</dc:creator>
  <cp:lastModifiedBy>Anar Salkinbay</cp:lastModifiedBy>
  <cp:revision>10</cp:revision>
  <dcterms:created xsi:type="dcterms:W3CDTF">2020-09-28T10:56:03Z</dcterms:created>
  <dcterms:modified xsi:type="dcterms:W3CDTF">2020-09-29T08:26:38Z</dcterms:modified>
</cp:coreProperties>
</file>